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705" r:id="rId3"/>
    <p:sldMasterId id="2147483706" r:id="rId4"/>
    <p:sldMasterId id="2147483707" r:id="rId5"/>
    <p:sldMasterId id="2147483708" r:id="rId6"/>
    <p:sldMasterId id="214748370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</p:sldIdLst>
  <p:sldSz cy="5143500" cx="9144000"/>
  <p:notesSz cx="6858000" cy="9144000"/>
  <p:embeddedFontLst>
    <p:embeddedFont>
      <p:font typeface="Barlow ExtraLight"/>
      <p:regular r:id="rId33"/>
      <p:bold r:id="rId34"/>
      <p:italic r:id="rId35"/>
      <p:boldItalic r:id="rId36"/>
    </p:embeddedFont>
    <p:embeddedFont>
      <p:font typeface="Muli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Barlow Thin"/>
      <p:regular r:id="rId45"/>
      <p:bold r:id="rId46"/>
      <p:italic r:id="rId47"/>
      <p:boldItalic r:id="rId48"/>
    </p:embeddedFont>
    <p:embeddedFont>
      <p:font typeface="Barlow Medium"/>
      <p:regular r:id="rId49"/>
      <p:bold r:id="rId50"/>
      <p:italic r:id="rId51"/>
      <p:boldItalic r:id="rId52"/>
    </p:embeddedFont>
    <p:embeddedFont>
      <p:font typeface="Muli ExtraLight"/>
      <p:regular r:id="rId53"/>
      <p:bold r:id="rId54"/>
      <p:italic r:id="rId55"/>
      <p:boldItalic r:id="rId56"/>
    </p:embeddedFont>
    <p:embeddedFont>
      <p:font typeface="Barlow SemiBold"/>
      <p:regular r:id="rId57"/>
      <p:bold r:id="rId58"/>
      <p:italic r:id="rId59"/>
      <p:boldItalic r:id="rId60"/>
    </p:embeddedFont>
    <p:embeddedFont>
      <p:font typeface="Barlow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uli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BarlowThin-bold.fntdata"/><Relationship Id="rId45" Type="http://schemas.openxmlformats.org/officeDocument/2006/relationships/font" Target="fonts/BarlowThin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48" Type="http://schemas.openxmlformats.org/officeDocument/2006/relationships/font" Target="fonts/BarlowThin-boldItalic.fntdata"/><Relationship Id="rId47" Type="http://schemas.openxmlformats.org/officeDocument/2006/relationships/font" Target="fonts/BarlowThin-italic.fntdata"/><Relationship Id="rId49" Type="http://schemas.openxmlformats.org/officeDocument/2006/relationships/font" Target="fonts/BarlowMedium-regular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font" Target="fonts/BarlowExtraLight-regular.fntdata"/><Relationship Id="rId32" Type="http://schemas.openxmlformats.org/officeDocument/2006/relationships/slide" Target="slides/slide24.xml"/><Relationship Id="rId35" Type="http://schemas.openxmlformats.org/officeDocument/2006/relationships/font" Target="fonts/BarlowExtraLight-italic.fntdata"/><Relationship Id="rId34" Type="http://schemas.openxmlformats.org/officeDocument/2006/relationships/font" Target="fonts/BarlowExtraLight-bold.fntdata"/><Relationship Id="rId37" Type="http://schemas.openxmlformats.org/officeDocument/2006/relationships/font" Target="fonts/Muli-regular.fntdata"/><Relationship Id="rId36" Type="http://schemas.openxmlformats.org/officeDocument/2006/relationships/font" Target="fonts/BarlowExtraLight-boldItalic.fntdata"/><Relationship Id="rId39" Type="http://schemas.openxmlformats.org/officeDocument/2006/relationships/font" Target="fonts/Muli-italic.fntdata"/><Relationship Id="rId38" Type="http://schemas.openxmlformats.org/officeDocument/2006/relationships/font" Target="fonts/Muli-bold.fntdata"/><Relationship Id="rId62" Type="http://schemas.openxmlformats.org/officeDocument/2006/relationships/font" Target="fonts/Barlow-bold.fntdata"/><Relationship Id="rId61" Type="http://schemas.openxmlformats.org/officeDocument/2006/relationships/font" Target="fonts/Barlow-regular.fntdata"/><Relationship Id="rId20" Type="http://schemas.openxmlformats.org/officeDocument/2006/relationships/slide" Target="slides/slide12.xml"/><Relationship Id="rId64" Type="http://schemas.openxmlformats.org/officeDocument/2006/relationships/font" Target="fonts/Barlow-boldItalic.fntdata"/><Relationship Id="rId63" Type="http://schemas.openxmlformats.org/officeDocument/2006/relationships/font" Target="fonts/Barlow-italic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BarlowSemiBold-bold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BarlowMedium-italic.fntdata"/><Relationship Id="rId50" Type="http://schemas.openxmlformats.org/officeDocument/2006/relationships/font" Target="fonts/BarlowMedium-bold.fntdata"/><Relationship Id="rId53" Type="http://schemas.openxmlformats.org/officeDocument/2006/relationships/font" Target="fonts/MuliExtraLight-regular.fntdata"/><Relationship Id="rId52" Type="http://schemas.openxmlformats.org/officeDocument/2006/relationships/font" Target="fonts/BarlowMedium-boldItalic.fntdata"/><Relationship Id="rId11" Type="http://schemas.openxmlformats.org/officeDocument/2006/relationships/slide" Target="slides/slide3.xml"/><Relationship Id="rId55" Type="http://schemas.openxmlformats.org/officeDocument/2006/relationships/font" Target="fonts/MuliExtraLight-italic.fntdata"/><Relationship Id="rId10" Type="http://schemas.openxmlformats.org/officeDocument/2006/relationships/slide" Target="slides/slide2.xml"/><Relationship Id="rId54" Type="http://schemas.openxmlformats.org/officeDocument/2006/relationships/font" Target="fonts/MuliExtraLight-bold.fntdata"/><Relationship Id="rId13" Type="http://schemas.openxmlformats.org/officeDocument/2006/relationships/slide" Target="slides/slide5.xml"/><Relationship Id="rId57" Type="http://schemas.openxmlformats.org/officeDocument/2006/relationships/font" Target="fonts/BarlowSemiBold-regular.fntdata"/><Relationship Id="rId12" Type="http://schemas.openxmlformats.org/officeDocument/2006/relationships/slide" Target="slides/slide4.xml"/><Relationship Id="rId56" Type="http://schemas.openxmlformats.org/officeDocument/2006/relationships/font" Target="fonts/MuliExtraLight-boldItalic.fntdata"/><Relationship Id="rId15" Type="http://schemas.openxmlformats.org/officeDocument/2006/relationships/slide" Target="slides/slide7.xml"/><Relationship Id="rId59" Type="http://schemas.openxmlformats.org/officeDocument/2006/relationships/font" Target="fonts/BarlowSemiBold-italic.fntdata"/><Relationship Id="rId14" Type="http://schemas.openxmlformats.org/officeDocument/2006/relationships/slide" Target="slides/slide6.xml"/><Relationship Id="rId58" Type="http://schemas.openxmlformats.org/officeDocument/2006/relationships/font" Target="fonts/BarlowSemiBold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29865c387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29865c387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4a5ac0ca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4a5ac0ca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4a5ac0ca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4a5ac0ca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4a5ac0ca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4a5ac0ca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2017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&gt;700 ICO’s raised over $4.7 B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 of September 2018...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&gt;100k new daily users 	(350k new accounts created on 1/4 - a platform record!)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&gt;1,500 DApps live or in development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&gt;35M unique addresses on Ethereum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4a5ac0ca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64a5ac0ca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Here is a innovative visual we created for lots of the DEX customers who’d like to know better about their users, a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4a5ac0ca9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64a5ac0ca9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4a5ac0ca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4a5ac0ca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4a5ac0ca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4a5ac0ca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4a5ac0ca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4a5ac0ca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behaviors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are informative &amp; exploratory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29865c387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29865c387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ef82eb16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ef82eb16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4aa95f55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4aa95f55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2017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&gt;700 ICO’s raised over $4.7 B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 of September 2018...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&gt;100k new daily users 	(350k new accounts created on 1/4 - a platform record!)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&gt;1,500 DApps live or in development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&gt;35M unique addresses on Ethereum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e33ca8d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e33ca8d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ef82eb16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ef82eb16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efa9afd92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efa9afd92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ef82eb16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ef82eb16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29865c387_0_18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don’t have time left for questions, but happy to take them afterwards.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8" name="Google Shape;418;g529865c387_0_187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4aa95f55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4aa95f55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4aa95f55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4aa95f55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4a5ac0ca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4a5ac0ca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4a5ac0ca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4a5ac0ca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4a5ac0ca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4a5ac0ca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4a5ac0ca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4a5ac0ca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behaviors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are informative &amp; exploratory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4a5ac0ca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4a5ac0ca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2017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&gt;700 ICO’s raised over $4.7 B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 of September 2018...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&gt;100k new daily users 	(350k new accounts created on 1/4 - a platform record!)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&gt;1,500 DApps live or in development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&gt;35M unique addresses on Ethereum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Relationship Id="rId3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3.jp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1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4.jpg"/><Relationship Id="rId3" Type="http://schemas.openxmlformats.org/officeDocument/2006/relationships/image" Target="../media/image1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 1">
  <p:cSld name="CUSTOM_4_1">
    <p:bg>
      <p:bgPr>
        <a:solidFill>
          <a:srgbClr val="000000">
            <a:alpha val="0"/>
          </a:srgbClr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783000" y="2793337"/>
            <a:ext cx="75873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alethio logo 500.png"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925" y="1131751"/>
            <a:ext cx="1944150" cy="13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">
  <p:cSld name="CUSTOM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4941873"/>
            <a:ext cx="9153300" cy="218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-10350"/>
            <a:ext cx="9153300" cy="634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09500" y="1125425"/>
            <a:ext cx="8487600" cy="3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●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○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■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●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○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■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●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○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Roboto"/>
              <a:buChar char="■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83193" y="15371"/>
            <a:ext cx="75873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3213750" y="4972625"/>
            <a:ext cx="27165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© 2017 consensys.net</a:t>
            </a:r>
            <a:endParaRPr sz="8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ogo-word.png" id="61" name="Google Shape;6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5049" y="4999550"/>
            <a:ext cx="822700" cy="10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ethio logo light 500.png"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3600" y="72075"/>
            <a:ext cx="663270" cy="4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/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title"/>
          </p:nvPr>
        </p:nvSpPr>
        <p:spPr>
          <a:xfrm>
            <a:off x="457200" y="187304"/>
            <a:ext cx="737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b="0" i="0" sz="3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457200" y="1438000"/>
            <a:ext cx="8229600" cy="3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</a:defRPr>
            </a:lvl1pPr>
            <a:lvl2pPr lvl="1">
              <a:buNone/>
              <a:defRPr sz="1300">
                <a:solidFill>
                  <a:srgbClr val="000000"/>
                </a:solidFill>
              </a:defRPr>
            </a:lvl2pPr>
            <a:lvl3pPr lvl="2">
              <a:buNone/>
              <a:defRPr sz="1300">
                <a:solidFill>
                  <a:srgbClr val="000000"/>
                </a:solidFill>
              </a:defRPr>
            </a:lvl3pPr>
            <a:lvl4pPr lvl="3">
              <a:buNone/>
              <a:defRPr sz="1300">
                <a:solidFill>
                  <a:srgbClr val="000000"/>
                </a:solidFill>
              </a:defRPr>
            </a:lvl4pPr>
            <a:lvl5pPr lvl="4">
              <a:buNone/>
              <a:defRPr sz="1300">
                <a:solidFill>
                  <a:srgbClr val="000000"/>
                </a:solidFill>
              </a:defRPr>
            </a:lvl5pPr>
            <a:lvl6pPr lvl="5">
              <a:buNone/>
              <a:defRPr sz="1300">
                <a:solidFill>
                  <a:srgbClr val="000000"/>
                </a:solidFill>
              </a:defRPr>
            </a:lvl6pPr>
            <a:lvl7pPr lvl="6">
              <a:buNone/>
              <a:defRPr sz="1300">
                <a:solidFill>
                  <a:srgbClr val="000000"/>
                </a:solidFill>
              </a:defRPr>
            </a:lvl7pPr>
            <a:lvl8pPr lvl="7">
              <a:buNone/>
              <a:defRPr sz="1300">
                <a:solidFill>
                  <a:srgbClr val="000000"/>
                </a:solidFill>
              </a:defRPr>
            </a:lvl8pPr>
            <a:lvl9pPr lvl="8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2 1">
  <p:cSld name="Custom Layout 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full-h-white.png" id="69" name="Google Shape;6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3396" y="4739076"/>
            <a:ext cx="393900" cy="3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171450" y="368850"/>
            <a:ext cx="8013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171450" y="1013125"/>
            <a:ext cx="8801100" cy="3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F3F3F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7472932" y="4798786"/>
            <a:ext cx="1499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oboto"/>
              <a:buNone/>
              <a:defRPr b="0" i="0" sz="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oboto"/>
              <a:buNone/>
              <a:defRPr b="0" i="0" sz="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oboto"/>
              <a:buNone/>
              <a:defRPr b="0" i="0" sz="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oboto"/>
              <a:buNone/>
              <a:defRPr b="0" i="0" sz="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oboto"/>
              <a:buNone/>
              <a:defRPr b="0" i="0" sz="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oboto"/>
              <a:buNone/>
              <a:defRPr b="0" i="0" sz="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oboto"/>
              <a:buNone/>
              <a:defRPr b="0" i="0" sz="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oboto"/>
              <a:buNone/>
              <a:defRPr b="0" i="0" sz="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oboto"/>
              <a:buNone/>
              <a:defRPr b="0" i="0" sz="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2743200" y="4798786"/>
            <a:ext cx="36576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Open Sans"/>
              <a:buNone/>
            </a:pPr>
            <a:r>
              <a:rPr b="0" i="0" lang="en" sz="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© 201</a:t>
            </a:r>
            <a:r>
              <a:rPr lang="en" sz="8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b="0" i="0" lang="en" sz="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 consensys.net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-10" y="0"/>
            <a:ext cx="143400" cy="803100"/>
          </a:xfrm>
          <a:prstGeom prst="rect">
            <a:avLst/>
          </a:prstGeom>
          <a:solidFill>
            <a:srgbClr val="3152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2" type="subTitle"/>
          </p:nvPr>
        </p:nvSpPr>
        <p:spPr>
          <a:xfrm>
            <a:off x="171450" y="253225"/>
            <a:ext cx="80130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52D9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3152D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">
  <p:cSld name="CUSTOM_3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4941873"/>
            <a:ext cx="9153300" cy="218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ogo-mark.png" id="79" name="Google Shape;7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8688" y="1708438"/>
            <a:ext cx="1726613" cy="172661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3213750" y="4972625"/>
            <a:ext cx="27165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© 2017 consensys.net</a:t>
            </a:r>
            <a:endParaRPr sz="8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ogo-word.png"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49" y="4999550"/>
            <a:ext cx="822700" cy="1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6900" y="301675"/>
            <a:ext cx="769200" cy="7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/>
          <p:nvPr/>
        </p:nvSpPr>
        <p:spPr>
          <a:xfrm>
            <a:off x="6472611" y="4564525"/>
            <a:ext cx="2433600" cy="356400"/>
          </a:xfrm>
          <a:prstGeom prst="rect">
            <a:avLst/>
          </a:prstGeom>
          <a:solidFill>
            <a:srgbClr val="356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9"/>
          <p:cNvSpPr txBox="1"/>
          <p:nvPr/>
        </p:nvSpPr>
        <p:spPr>
          <a:xfrm>
            <a:off x="6410425" y="4410824"/>
            <a:ext cx="2433600" cy="440100"/>
          </a:xfrm>
          <a:prstGeom prst="rect">
            <a:avLst/>
          </a:prstGeom>
          <a:solidFill>
            <a:srgbClr val="E1EE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6EFF"/>
                </a:solidFill>
                <a:latin typeface="Barlow"/>
                <a:ea typeface="Barlow"/>
                <a:cs typeface="Barlow"/>
                <a:sym typeface="Barlow"/>
              </a:rPr>
              <a:t>partnerships</a:t>
            </a:r>
            <a:r>
              <a:rPr lang="en" sz="1800">
                <a:solidFill>
                  <a:srgbClr val="356EFF"/>
                </a:solidFill>
                <a:latin typeface="Barlow Thin"/>
                <a:ea typeface="Barlow Thin"/>
                <a:cs typeface="Barlow Thin"/>
                <a:sym typeface="Barlow Thin"/>
              </a:rPr>
              <a:t>@aleth.io</a:t>
            </a:r>
            <a:endParaRPr sz="1800">
              <a:solidFill>
                <a:srgbClr val="356EFF"/>
              </a:solidFill>
              <a:latin typeface="Barlow Thin"/>
              <a:ea typeface="Barlow Thin"/>
              <a:cs typeface="Barlow Thin"/>
              <a:sym typeface="Barlow Thi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311760" y="1152360"/>
            <a:ext cx="85197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bg>
      <p:bgPr>
        <a:solidFill>
          <a:srgbClr val="F7F8FA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311760" y="1152360"/>
            <a:ext cx="85197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5" name="Google Shape;9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6900" y="301675"/>
            <a:ext cx="769200" cy="7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/>
          <p:nvPr/>
        </p:nvSpPr>
        <p:spPr>
          <a:xfrm>
            <a:off x="6472611" y="4564525"/>
            <a:ext cx="2433600" cy="356400"/>
          </a:xfrm>
          <a:prstGeom prst="rect">
            <a:avLst/>
          </a:prstGeom>
          <a:solidFill>
            <a:srgbClr val="356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1"/>
          <p:cNvSpPr txBox="1"/>
          <p:nvPr/>
        </p:nvSpPr>
        <p:spPr>
          <a:xfrm>
            <a:off x="6410425" y="4410824"/>
            <a:ext cx="2433600" cy="440100"/>
          </a:xfrm>
          <a:prstGeom prst="rect">
            <a:avLst/>
          </a:prstGeom>
          <a:solidFill>
            <a:srgbClr val="E1EE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6EFF"/>
                </a:solidFill>
                <a:latin typeface="Barlow"/>
                <a:ea typeface="Barlow"/>
                <a:cs typeface="Barlow"/>
                <a:sym typeface="Barlow"/>
              </a:rPr>
              <a:t>partnerships</a:t>
            </a:r>
            <a:r>
              <a:rPr lang="en" sz="1800">
                <a:solidFill>
                  <a:srgbClr val="356EFF"/>
                </a:solidFill>
                <a:latin typeface="Barlow Thin"/>
                <a:ea typeface="Barlow Thin"/>
                <a:cs typeface="Barlow Thin"/>
                <a:sym typeface="Barlow Thin"/>
              </a:rPr>
              <a:t>@aleth.io</a:t>
            </a:r>
            <a:endParaRPr sz="1800">
              <a:solidFill>
                <a:srgbClr val="356EFF"/>
              </a:solidFill>
              <a:latin typeface="Barlow Thin"/>
              <a:ea typeface="Barlow Thin"/>
              <a:cs typeface="Barlow Thin"/>
              <a:sym typeface="Barlow Thi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311760" y="1152360"/>
            <a:ext cx="41574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2" type="body"/>
          </p:nvPr>
        </p:nvSpPr>
        <p:spPr>
          <a:xfrm>
            <a:off x="4677120" y="1152360"/>
            <a:ext cx="41574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idx="1" type="subTitle"/>
          </p:nvPr>
        </p:nvSpPr>
        <p:spPr>
          <a:xfrm>
            <a:off x="311760" y="301680"/>
            <a:ext cx="8519700" cy="39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1" type="body"/>
          </p:nvPr>
        </p:nvSpPr>
        <p:spPr>
          <a:xfrm>
            <a:off x="311760" y="115236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2" type="body"/>
          </p:nvPr>
        </p:nvSpPr>
        <p:spPr>
          <a:xfrm>
            <a:off x="4677120" y="1152360"/>
            <a:ext cx="41574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3" type="body"/>
          </p:nvPr>
        </p:nvSpPr>
        <p:spPr>
          <a:xfrm>
            <a:off x="311760" y="293652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311760" y="1152360"/>
            <a:ext cx="41574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2" type="body"/>
          </p:nvPr>
        </p:nvSpPr>
        <p:spPr>
          <a:xfrm>
            <a:off x="4677120" y="115236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3" type="body"/>
          </p:nvPr>
        </p:nvSpPr>
        <p:spPr>
          <a:xfrm>
            <a:off x="4677120" y="293652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311760" y="115236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7"/>
          <p:cNvSpPr txBox="1"/>
          <p:nvPr>
            <p:ph idx="2" type="body"/>
          </p:nvPr>
        </p:nvSpPr>
        <p:spPr>
          <a:xfrm>
            <a:off x="4677120" y="115236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7"/>
          <p:cNvSpPr txBox="1"/>
          <p:nvPr>
            <p:ph idx="3" type="body"/>
          </p:nvPr>
        </p:nvSpPr>
        <p:spPr>
          <a:xfrm>
            <a:off x="311760" y="2936520"/>
            <a:ext cx="85197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8"/>
          <p:cNvSpPr txBox="1"/>
          <p:nvPr>
            <p:ph idx="1" type="body"/>
          </p:nvPr>
        </p:nvSpPr>
        <p:spPr>
          <a:xfrm>
            <a:off x="311760" y="1152360"/>
            <a:ext cx="85197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8"/>
          <p:cNvSpPr txBox="1"/>
          <p:nvPr>
            <p:ph idx="2" type="body"/>
          </p:nvPr>
        </p:nvSpPr>
        <p:spPr>
          <a:xfrm>
            <a:off x="311760" y="2936520"/>
            <a:ext cx="85197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11760" y="115236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677120" y="115236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11760" y="293652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677120" y="293652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0"/>
          <p:cNvSpPr txBox="1"/>
          <p:nvPr>
            <p:ph idx="1" type="body"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2" type="body"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3" type="body"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0"/>
          <p:cNvSpPr txBox="1"/>
          <p:nvPr>
            <p:ph idx="4" type="body"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0"/>
          <p:cNvSpPr txBox="1"/>
          <p:nvPr>
            <p:ph idx="5" type="body"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6" type="body"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header - almost white bckgrd">
  <p:cSld name="title header - almost white bckgrd">
    <p:bg>
      <p:bgPr>
        <a:solidFill>
          <a:schemeClr val="accent3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/>
          <p:nvPr>
            <p:ph type="title"/>
          </p:nvPr>
        </p:nvSpPr>
        <p:spPr>
          <a:xfrm>
            <a:off x="293588" y="265174"/>
            <a:ext cx="87345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header -white bckgrd">
  <p:cSld name="title header -white bckgrd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>
            <p:ph type="title"/>
          </p:nvPr>
        </p:nvSpPr>
        <p:spPr>
          <a:xfrm>
            <a:off x="293588" y="265174"/>
            <a:ext cx="87345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tx">
  <p:cSld name="TITLE_AND_BOD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PY ELEMENT - blue overlay shape for images">
  <p:cSld name="COPY ELEMENT - blue overlay shape for image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/>
          <p:nvPr/>
        </p:nvSpPr>
        <p:spPr>
          <a:xfrm>
            <a:off x="-19439" y="-15949"/>
            <a:ext cx="9163500" cy="5159400"/>
          </a:xfrm>
          <a:prstGeom prst="rect">
            <a:avLst/>
          </a:prstGeom>
          <a:gradFill>
            <a:gsLst>
              <a:gs pos="0">
                <a:srgbClr val="165E5C">
                  <a:alpha val="49803"/>
                </a:srgbClr>
              </a:gs>
              <a:gs pos="26000">
                <a:srgbClr val="4A9DB7">
                  <a:alpha val="81960"/>
                </a:srgbClr>
              </a:gs>
              <a:gs pos="48000">
                <a:srgbClr val="4A9DB7">
                  <a:alpha val="85882"/>
                </a:srgbClr>
              </a:gs>
              <a:gs pos="100000">
                <a:srgbClr val="165E5C">
                  <a:alpha val="75686"/>
                </a:srgbClr>
              </a:gs>
            </a:gsLst>
            <a:lin ang="18900044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PY ELEMENT - dark overlay shape for images">
  <p:cSld name="COPY ELEMENT - dark overlay shape for images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0980"/>
            </a:schemeClr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 Slides Layout - ADD IMG and BLUE OVERLAY UNDER STAT">
  <p:cSld name="Stat Slides Layout - ADD IMG and BLUE OVERLAY UNDER STA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type="title"/>
          </p:nvPr>
        </p:nvSpPr>
        <p:spPr>
          <a:xfrm>
            <a:off x="457200" y="1045812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800"/>
              <a:buFont typeface="Arial"/>
              <a:buNone/>
              <a:defRPr b="0" i="0" sz="9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37"/>
          <p:cNvSpPr txBox="1"/>
          <p:nvPr>
            <p:ph idx="1" type="body"/>
          </p:nvPr>
        </p:nvSpPr>
        <p:spPr>
          <a:xfrm>
            <a:off x="962820" y="2591065"/>
            <a:ext cx="7010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buNone/>
              <a:defRPr sz="1300">
                <a:solidFill>
                  <a:schemeClr val="lt1"/>
                </a:solidFill>
              </a:defRPr>
            </a:lvl1pPr>
            <a:lvl2pPr lvl="1" rtl="0">
              <a:buNone/>
              <a:defRPr sz="1300">
                <a:solidFill>
                  <a:schemeClr val="lt1"/>
                </a:solidFill>
              </a:defRPr>
            </a:lvl2pPr>
            <a:lvl3pPr lvl="2" rtl="0">
              <a:buNone/>
              <a:defRPr sz="1300">
                <a:solidFill>
                  <a:schemeClr val="lt1"/>
                </a:solidFill>
              </a:defRPr>
            </a:lvl3pPr>
            <a:lvl4pPr lvl="3" rtl="0">
              <a:buNone/>
              <a:defRPr sz="1300">
                <a:solidFill>
                  <a:schemeClr val="lt1"/>
                </a:solidFill>
              </a:defRPr>
            </a:lvl4pPr>
            <a:lvl5pPr lvl="4" rtl="0">
              <a:buNone/>
              <a:defRPr sz="1300">
                <a:solidFill>
                  <a:schemeClr val="lt1"/>
                </a:solidFill>
              </a:defRPr>
            </a:lvl5pPr>
            <a:lvl6pPr lvl="5" rtl="0">
              <a:buNone/>
              <a:defRPr sz="1300">
                <a:solidFill>
                  <a:schemeClr val="lt1"/>
                </a:solidFill>
              </a:defRPr>
            </a:lvl6pPr>
            <a:lvl7pPr lvl="6" rtl="0">
              <a:buNone/>
              <a:defRPr sz="1300">
                <a:solidFill>
                  <a:schemeClr val="lt1"/>
                </a:solidFill>
              </a:defRPr>
            </a:lvl7pPr>
            <a:lvl8pPr lvl="7" rtl="0">
              <a:buNone/>
              <a:defRPr sz="1300">
                <a:solidFill>
                  <a:schemeClr val="lt1"/>
                </a:solidFill>
              </a:defRPr>
            </a:lvl8pPr>
            <a:lvl9pPr lvl="8" rtl="0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 - white text over full image w blue overlay element">
  <p:cSld name="transition slide - white text over full image w blue overlay elemen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>
            <p:ph type="title"/>
          </p:nvPr>
        </p:nvSpPr>
        <p:spPr>
          <a:xfrm>
            <a:off x="204788" y="2307666"/>
            <a:ext cx="87345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 Slide">
  <p:cSld name="Intro Slid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dk1">
              <a:alpha val="28630"/>
            </a:schemeClr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ite-signals-analytics-logo-1000x300px.png" id="167" name="Google Shape;16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8900" y="1988820"/>
            <a:ext cx="3886199" cy="116586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>
  <p:cSld name="Closing Slid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0"/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6666"/>
                </a:srgbClr>
              </a:gs>
              <a:gs pos="46000">
                <a:srgbClr val="000000">
                  <a:alpha val="28627"/>
                </a:srgbClr>
              </a:gs>
              <a:gs pos="100000">
                <a:srgbClr val="000000">
                  <a:alpha val="9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0"/>
          <p:cNvSpPr txBox="1"/>
          <p:nvPr/>
        </p:nvSpPr>
        <p:spPr>
          <a:xfrm>
            <a:off x="279734" y="3783721"/>
            <a:ext cx="6385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Powering Intelligence Streams </a:t>
            </a:r>
            <a:endParaRPr sz="1100"/>
          </a:p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that Drive Superior Business Outcomes</a:t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ite-signals-analytics-logo-1000x300px.png" id="173" name="Google Shape;17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16" y="505327"/>
            <a:ext cx="3411316" cy="102339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4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4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41"/>
          <p:cNvSpPr txBox="1"/>
          <p:nvPr>
            <p:ph idx="12" type="sldNum"/>
          </p:nvPr>
        </p:nvSpPr>
        <p:spPr>
          <a:xfrm>
            <a:off x="6343288" y="4663388"/>
            <a:ext cx="210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Custom Layout">
  <p:cSld name="6_Custom Layou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50199" y="4711700"/>
            <a:ext cx="1143002" cy="34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2"/>
          <p:cNvSpPr txBox="1"/>
          <p:nvPr>
            <p:ph type="title"/>
          </p:nvPr>
        </p:nvSpPr>
        <p:spPr>
          <a:xfrm>
            <a:off x="293588" y="265174"/>
            <a:ext cx="87345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ustom Layout">
  <p:cSld name="2_Custom Layou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p or Callout Slide">
  <p:cSld name="Step or Callout Slid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/>
          <p:nvPr/>
        </p:nvSpPr>
        <p:spPr>
          <a:xfrm>
            <a:off x="0" y="0"/>
            <a:ext cx="9144000" cy="867900"/>
          </a:xfrm>
          <a:prstGeom prst="rect">
            <a:avLst/>
          </a:prstGeom>
          <a:solidFill>
            <a:srgbClr val="05273F">
              <a:alpha val="8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4"/>
          <p:cNvSpPr txBox="1"/>
          <p:nvPr>
            <p:ph idx="12" type="sldNum"/>
          </p:nvPr>
        </p:nvSpPr>
        <p:spPr>
          <a:xfrm>
            <a:off x="3536353" y="489371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44"/>
          <p:cNvSpPr txBox="1"/>
          <p:nvPr>
            <p:ph type="title"/>
          </p:nvPr>
        </p:nvSpPr>
        <p:spPr>
          <a:xfrm>
            <a:off x="243977" y="273844"/>
            <a:ext cx="85971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CUSTOM_4">
    <p:bg>
      <p:bgPr>
        <a:solidFill>
          <a:srgbClr val="2C115D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/>
          <p:nvPr/>
        </p:nvSpPr>
        <p:spPr>
          <a:xfrm>
            <a:off x="0" y="4941873"/>
            <a:ext cx="9153300" cy="218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46"/>
          <p:cNvSpPr txBox="1"/>
          <p:nvPr>
            <p:ph idx="12" type="sldNum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46"/>
          <p:cNvSpPr txBox="1"/>
          <p:nvPr>
            <p:ph type="title"/>
          </p:nvPr>
        </p:nvSpPr>
        <p:spPr>
          <a:xfrm>
            <a:off x="778350" y="2985312"/>
            <a:ext cx="7587300" cy="585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7" name="Google Shape;197;p46"/>
          <p:cNvSpPr txBox="1"/>
          <p:nvPr/>
        </p:nvSpPr>
        <p:spPr>
          <a:xfrm>
            <a:off x="3213750" y="4972625"/>
            <a:ext cx="27165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© 2018 consensys.net</a:t>
            </a:r>
            <a:endParaRPr sz="8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ogo-word.png" id="198" name="Google Shape;198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5049" y="4999550"/>
            <a:ext cx="822700" cy="10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ethio logo light 500.png" id="199" name="Google Shape;1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000" y="1169000"/>
            <a:ext cx="2139999" cy="15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6" name="Google Shape;206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ttern 01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C115D"/>
              </a:buClr>
              <a:buSzPts val="4800"/>
              <a:buFont typeface="Muli"/>
              <a:buNone/>
              <a:defRPr sz="48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13" name="Google Shape;213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14" name="Google Shape;214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" name="Google Shape;21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Light">
  <p:cSld name="CUSTOM_4_1">
    <p:bg>
      <p:bgPr>
        <a:solidFill>
          <a:srgbClr val="000000">
            <a:alpha val="0"/>
          </a:srgbClr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2"/>
          <p:cNvSpPr txBox="1"/>
          <p:nvPr>
            <p:ph idx="12" type="sldNum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52"/>
          <p:cNvSpPr txBox="1"/>
          <p:nvPr>
            <p:ph type="title"/>
          </p:nvPr>
        </p:nvSpPr>
        <p:spPr>
          <a:xfrm>
            <a:off x="783000" y="2902687"/>
            <a:ext cx="75873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pic>
        <p:nvPicPr>
          <p:cNvPr id="221" name="Google Shape;221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15175" y="1081545"/>
            <a:ext cx="2113626" cy="152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Dark">
  <p:cSld name="CUSTOM_4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3"/>
          <p:cNvSpPr txBox="1"/>
          <p:nvPr>
            <p:ph idx="12" type="sldNum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53"/>
          <p:cNvSpPr txBox="1"/>
          <p:nvPr>
            <p:ph type="title"/>
          </p:nvPr>
        </p:nvSpPr>
        <p:spPr>
          <a:xfrm>
            <a:off x="783000" y="2902687"/>
            <a:ext cx="75873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pic>
        <p:nvPicPr>
          <p:cNvPr id="225" name="Google Shape;2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838" y="1081569"/>
            <a:ext cx="2113626" cy="1521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">
  <p:cSld name="CUSTOM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4"/>
          <p:cNvSpPr/>
          <p:nvPr/>
        </p:nvSpPr>
        <p:spPr>
          <a:xfrm>
            <a:off x="0" y="-10350"/>
            <a:ext cx="9153300" cy="719700"/>
          </a:xfrm>
          <a:prstGeom prst="rect">
            <a:avLst/>
          </a:prstGeom>
          <a:solidFill>
            <a:srgbClr val="2C11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54"/>
          <p:cNvSpPr txBox="1"/>
          <p:nvPr>
            <p:ph idx="1" type="body"/>
          </p:nvPr>
        </p:nvSpPr>
        <p:spPr>
          <a:xfrm>
            <a:off x="309500" y="1125425"/>
            <a:ext cx="8487600" cy="3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●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2921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○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2921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■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2921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●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2921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○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2921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■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2921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●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2921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○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2921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Muli"/>
              <a:buChar char="■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29" name="Google Shape;229;p54"/>
          <p:cNvSpPr txBox="1"/>
          <p:nvPr>
            <p:ph type="title"/>
          </p:nvPr>
        </p:nvSpPr>
        <p:spPr>
          <a:xfrm>
            <a:off x="152400" y="15376"/>
            <a:ext cx="7587300" cy="6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pic>
        <p:nvPicPr>
          <p:cNvPr descr="alethio logo light 500.png" id="230" name="Google Shape;23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5250" y="155375"/>
            <a:ext cx="548700" cy="38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7" name="Google Shape;237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8" name="Google Shape;23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ttern 01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C115D"/>
              </a:buClr>
              <a:buSzPts val="4800"/>
              <a:buFont typeface="Muli"/>
              <a:buNone/>
              <a:defRPr sz="48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44" name="Google Shape;244;p5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45" name="Google Shape;245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" name="Google Shape;24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Light">
  <p:cSld name="CUSTOM_4_1">
    <p:bg>
      <p:bgPr>
        <a:solidFill>
          <a:srgbClr val="000000">
            <a:alpha val="0"/>
          </a:srgbClr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0"/>
          <p:cNvSpPr txBox="1"/>
          <p:nvPr>
            <p:ph idx="12" type="sldNum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60"/>
          <p:cNvSpPr txBox="1"/>
          <p:nvPr>
            <p:ph type="title"/>
          </p:nvPr>
        </p:nvSpPr>
        <p:spPr>
          <a:xfrm>
            <a:off x="783000" y="2902687"/>
            <a:ext cx="75873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pic>
        <p:nvPicPr>
          <p:cNvPr id="252" name="Google Shape;25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15175" y="1081545"/>
            <a:ext cx="2113626" cy="152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Dark">
  <p:cSld name="CUSTOM_4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1"/>
          <p:cNvSpPr txBox="1"/>
          <p:nvPr>
            <p:ph idx="12" type="sldNum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61"/>
          <p:cNvSpPr txBox="1"/>
          <p:nvPr>
            <p:ph type="title"/>
          </p:nvPr>
        </p:nvSpPr>
        <p:spPr>
          <a:xfrm>
            <a:off x="783000" y="2902687"/>
            <a:ext cx="75873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pic>
        <p:nvPicPr>
          <p:cNvPr id="256" name="Google Shape;25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838" y="1081569"/>
            <a:ext cx="2113626" cy="1521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">
  <p:cSld name="CUSTOM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2"/>
          <p:cNvSpPr/>
          <p:nvPr/>
        </p:nvSpPr>
        <p:spPr>
          <a:xfrm>
            <a:off x="0" y="-10350"/>
            <a:ext cx="9153300" cy="719700"/>
          </a:xfrm>
          <a:prstGeom prst="rect">
            <a:avLst/>
          </a:prstGeom>
          <a:solidFill>
            <a:srgbClr val="2C11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62"/>
          <p:cNvSpPr txBox="1"/>
          <p:nvPr>
            <p:ph idx="1" type="body"/>
          </p:nvPr>
        </p:nvSpPr>
        <p:spPr>
          <a:xfrm>
            <a:off x="309500" y="1125425"/>
            <a:ext cx="8487600" cy="3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●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2921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○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2921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■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2921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●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2921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○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2921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■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2921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●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2921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○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2921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Muli"/>
              <a:buChar char="■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60" name="Google Shape;260;p62"/>
          <p:cNvSpPr txBox="1"/>
          <p:nvPr>
            <p:ph type="title"/>
          </p:nvPr>
        </p:nvSpPr>
        <p:spPr>
          <a:xfrm>
            <a:off x="152400" y="15376"/>
            <a:ext cx="7587300" cy="6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pic>
        <p:nvPicPr>
          <p:cNvPr descr="alethio logo light 500.png" id="261" name="Google Shape;261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5250" y="155375"/>
            <a:ext cx="548700" cy="38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6" Type="http://schemas.openxmlformats.org/officeDocument/2006/relationships/theme" Target="../theme/theme6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theme" Target="../theme/theme4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60" y="1152360"/>
            <a:ext cx="85197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1"/>
          <p:cNvSpPr txBox="1"/>
          <p:nvPr>
            <p:ph idx="12" type="sldNum"/>
          </p:nvPr>
        </p:nvSpPr>
        <p:spPr>
          <a:xfrm>
            <a:off x="6343288" y="4663388"/>
            <a:ext cx="210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3" name="Google Shape;23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4" name="Google Shape;23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jp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jp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jp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jp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jp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jpg"/><Relationship Id="rId4" Type="http://schemas.openxmlformats.org/officeDocument/2006/relationships/image" Target="../media/image19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jp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jpg"/><Relationship Id="rId4" Type="http://schemas.openxmlformats.org/officeDocument/2006/relationships/image" Target="../media/image19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jpg"/><Relationship Id="rId4" Type="http://schemas.openxmlformats.org/officeDocument/2006/relationships/image" Target="../media/image19.png"/><Relationship Id="rId5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jpg"/><Relationship Id="rId4" Type="http://schemas.openxmlformats.org/officeDocument/2006/relationships/image" Target="../media/image19.png"/><Relationship Id="rId5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hyperlink" Target="http://www.youtube.com/watch?v=28vB6JulH7Q" TargetMode="External"/><Relationship Id="rId5" Type="http://schemas.openxmlformats.org/officeDocument/2006/relationships/image" Target="../media/image3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hyperlink" Target="mailto:partnerships@aleth.io" TargetMode="External"/><Relationship Id="rId9" Type="http://schemas.openxmlformats.org/officeDocument/2006/relationships/image" Target="../media/image39.png"/><Relationship Id="rId5" Type="http://schemas.openxmlformats.org/officeDocument/2006/relationships/hyperlink" Target="mailto:partnerships@aleth.io" TargetMode="External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hyperlink" Target="mailto:partnerships@aleth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jp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jp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MyelCSzkaG99DIyLg6bdoQ2r7JyCqjPo/view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266" name="Google Shape;266;p63"/>
          <p:cNvPicPr preferRelativeResize="0"/>
          <p:nvPr/>
        </p:nvPicPr>
        <p:blipFill rotWithShape="1">
          <a:blip r:embed="rId4">
            <a:alphaModFix/>
          </a:blip>
          <a:srcRect b="37686" l="24822" r="19993" t="0"/>
          <a:stretch/>
        </p:blipFill>
        <p:spPr>
          <a:xfrm>
            <a:off x="4140125" y="914197"/>
            <a:ext cx="863751" cy="6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63"/>
          <p:cNvSpPr/>
          <p:nvPr/>
        </p:nvSpPr>
        <p:spPr>
          <a:xfrm>
            <a:off x="822850" y="465675"/>
            <a:ext cx="7463700" cy="3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73656"/>
                </a:solidFill>
                <a:latin typeface="Barlow"/>
                <a:ea typeface="Barlow"/>
                <a:cs typeface="Barlow"/>
                <a:sym typeface="Barlow"/>
              </a:rPr>
              <a:t>Visualizing DeFi: The Evolution of a Connected Ecosystem</a:t>
            </a:r>
            <a:endParaRPr b="1" sz="1800">
              <a:solidFill>
                <a:srgbClr val="27365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3656"/>
                </a:solidFill>
                <a:latin typeface="Barlow"/>
                <a:ea typeface="Barlow"/>
                <a:cs typeface="Barlow"/>
                <a:sym typeface="Barlow"/>
              </a:rPr>
              <a:t>defi.wtf</a:t>
            </a:r>
            <a:endParaRPr>
              <a:solidFill>
                <a:srgbClr val="27365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">
                <a:solidFill>
                  <a:srgbClr val="273656"/>
                </a:solidFill>
                <a:latin typeface="Barlow"/>
                <a:ea typeface="Barlow"/>
                <a:cs typeface="Barlow"/>
                <a:sym typeface="Barlow"/>
              </a:rPr>
              <a:t>October 7, 2019</a:t>
            </a:r>
            <a:endParaRPr>
              <a:solidFill>
                <a:srgbClr val="27365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8" name="Google Shape;268;p63"/>
          <p:cNvSpPr txBox="1"/>
          <p:nvPr/>
        </p:nvSpPr>
        <p:spPr>
          <a:xfrm>
            <a:off x="0" y="3786100"/>
            <a:ext cx="91440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rPr>
              <a:t>Christian Crowley</a:t>
            </a:r>
            <a:endParaRPr sz="1200">
              <a:solidFill>
                <a:srgbClr val="2C115D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rPr>
              <a:t>Christian.Crowley@consensys.net</a:t>
            </a:r>
            <a:endParaRPr sz="1200">
              <a:solidFill>
                <a:srgbClr val="2C115D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rPr>
              <a:t>CEO | Aleth.io</a:t>
            </a:r>
            <a:endParaRPr sz="1200">
              <a:solidFill>
                <a:srgbClr val="2C115D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882" y="0"/>
            <a:ext cx="722938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455" y="0"/>
            <a:ext cx="705109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74"/>
          <p:cNvPicPr preferRelativeResize="0"/>
          <p:nvPr/>
        </p:nvPicPr>
        <p:blipFill rotWithShape="1">
          <a:blip r:embed="rId4">
            <a:alphaModFix/>
          </a:blip>
          <a:srcRect b="38248" l="0" r="17675" t="0"/>
          <a:stretch/>
        </p:blipFill>
        <p:spPr>
          <a:xfrm>
            <a:off x="8145025" y="4523425"/>
            <a:ext cx="885150" cy="47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74"/>
          <p:cNvSpPr txBox="1"/>
          <p:nvPr/>
        </p:nvSpPr>
        <p:spPr>
          <a:xfrm>
            <a:off x="306150" y="1071750"/>
            <a:ext cx="8511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FFFFFF"/>
                </a:solidFill>
                <a:latin typeface="Muli ExtraLight"/>
                <a:ea typeface="Muli ExtraLight"/>
                <a:cs typeface="Muli ExtraLight"/>
                <a:sym typeface="Muli ExtraLight"/>
              </a:rPr>
              <a:t>Appendix</a:t>
            </a:r>
            <a:endParaRPr sz="3600">
              <a:solidFill>
                <a:srgbClr val="FFFFFF"/>
              </a:solidFill>
              <a:latin typeface="Muli ExtraLight"/>
              <a:ea typeface="Muli ExtraLight"/>
              <a:cs typeface="Muli ExtraLight"/>
              <a:sym typeface="Muli Extra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336" name="Google Shape;336;p75"/>
          <p:cNvPicPr preferRelativeResize="0"/>
          <p:nvPr/>
        </p:nvPicPr>
        <p:blipFill rotWithShape="1">
          <a:blip r:embed="rId4">
            <a:alphaModFix/>
          </a:blip>
          <a:srcRect b="37686" l="24822" r="19993" t="0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75"/>
          <p:cNvSpPr txBox="1"/>
          <p:nvPr/>
        </p:nvSpPr>
        <p:spPr>
          <a:xfrm>
            <a:off x="228600" y="176000"/>
            <a:ext cx="8601600" cy="4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D2265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DD2265"/>
                </a:solidFill>
                <a:latin typeface="Muli"/>
                <a:ea typeface="Muli"/>
                <a:cs typeface="Muli"/>
                <a:sym typeface="Muli"/>
              </a:rPr>
              <a:t>Visualization: Co-currency Matrix Heatmap</a:t>
            </a:r>
            <a:endParaRPr sz="1800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6EFF"/>
              </a:buClr>
              <a:buSzPts val="1200"/>
              <a:buFont typeface="Muli"/>
              <a:buChar char="○"/>
            </a:pP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How many of their users are </a:t>
            </a:r>
            <a:r>
              <a:rPr b="1"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overlapped</a:t>
            </a: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? </a:t>
            </a:r>
            <a:endParaRPr sz="1200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6EFF"/>
              </a:buClr>
              <a:buSzPts val="1200"/>
              <a:buFont typeface="Muli"/>
              <a:buChar char="○"/>
            </a:pP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How’s the </a:t>
            </a:r>
            <a:r>
              <a:rPr b="1"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user loyalty</a:t>
            </a: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 across different platform?</a:t>
            </a:r>
            <a:endParaRPr sz="1200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6EFF"/>
              </a:buClr>
              <a:buSzPts val="1200"/>
              <a:buFont typeface="Muli"/>
              <a:buChar char="○"/>
            </a:pP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What would be potential </a:t>
            </a:r>
            <a:r>
              <a:rPr b="1"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user adoption</a:t>
            </a: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 direction? </a:t>
            </a:r>
            <a:endParaRPr sz="1200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8" name="Google Shape;338;p75"/>
          <p:cNvSpPr txBox="1"/>
          <p:nvPr/>
        </p:nvSpPr>
        <p:spPr>
          <a:xfrm>
            <a:off x="152400" y="152400"/>
            <a:ext cx="45864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D2265"/>
                </a:solidFill>
                <a:latin typeface="Muli"/>
                <a:ea typeface="Muli"/>
                <a:cs typeface="Muli"/>
                <a:sym typeface="Muli"/>
              </a:rPr>
              <a:t>Case Study</a:t>
            </a:r>
            <a:endParaRPr b="1">
              <a:solidFill>
                <a:srgbClr val="DD2265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Decentralized Finance </a:t>
            </a:r>
            <a:r>
              <a:rPr lang="en" sz="1200">
                <a:solidFill>
                  <a:srgbClr val="356EFF"/>
                </a:solidFill>
                <a:latin typeface="Muli ExtraLight"/>
                <a:ea typeface="Muli ExtraLight"/>
                <a:cs typeface="Muli ExtraLight"/>
                <a:sym typeface="Muli ExtraLight"/>
              </a:rPr>
              <a:t>|</a:t>
            </a:r>
            <a:r>
              <a:rPr b="1"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1200">
                <a:solidFill>
                  <a:srgbClr val="356EFF"/>
                </a:solidFill>
                <a:latin typeface="Muli ExtraLight"/>
                <a:ea typeface="Muli ExtraLight"/>
                <a:cs typeface="Muli ExtraLight"/>
                <a:sym typeface="Muli ExtraLight"/>
              </a:rPr>
              <a:t>User Base of DEX &amp; DeFi</a:t>
            </a:r>
            <a:r>
              <a:rPr b="1" lang="en" sz="1200">
                <a:solidFill>
                  <a:srgbClr val="DD2265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b="1" sz="1200">
              <a:solidFill>
                <a:srgbClr val="DD226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343" name="Google Shape;343;p76"/>
          <p:cNvPicPr preferRelativeResize="0"/>
          <p:nvPr/>
        </p:nvPicPr>
        <p:blipFill rotWithShape="1">
          <a:blip r:embed="rId4">
            <a:alphaModFix/>
          </a:blip>
          <a:srcRect b="37686" l="24822" r="19993" t="0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76"/>
          <p:cNvSpPr txBox="1"/>
          <p:nvPr/>
        </p:nvSpPr>
        <p:spPr>
          <a:xfrm>
            <a:off x="228600" y="176000"/>
            <a:ext cx="8601600" cy="4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D2265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DD2265"/>
                </a:solidFill>
                <a:latin typeface="Muli"/>
                <a:ea typeface="Muli"/>
                <a:cs typeface="Muli"/>
                <a:sym typeface="Muli"/>
              </a:rPr>
              <a:t>Graph Algorithm : PageRank &amp; Connected Component</a:t>
            </a:r>
            <a:endParaRPr sz="1800">
              <a:solidFill>
                <a:srgbClr val="DD2265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6EFF"/>
              </a:buClr>
              <a:buSzPts val="1200"/>
              <a:buFont typeface="Muli"/>
              <a:buChar char="○"/>
            </a:pP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What are the </a:t>
            </a:r>
            <a:r>
              <a:rPr b="1"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most influential </a:t>
            </a: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nodes across transaction network?</a:t>
            </a:r>
            <a:endParaRPr sz="1200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D2265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DD2265"/>
                </a:solidFill>
                <a:latin typeface="Muli"/>
                <a:ea typeface="Muli"/>
                <a:cs typeface="Muli"/>
                <a:sym typeface="Muli"/>
              </a:rPr>
              <a:t>Network Graph Visualization</a:t>
            </a:r>
            <a:endParaRPr sz="1800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6EFF"/>
              </a:buClr>
              <a:buSzPts val="1200"/>
              <a:buFont typeface="Muli"/>
              <a:buChar char="○"/>
            </a:pP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How are financial products </a:t>
            </a:r>
            <a:r>
              <a:rPr b="1"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connected </a:t>
            </a: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through users? </a:t>
            </a:r>
            <a:endParaRPr sz="1200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6EFF"/>
              </a:buClr>
              <a:buSzPts val="1200"/>
              <a:buFont typeface="Muli"/>
              <a:buChar char="○"/>
            </a:pP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What are the major </a:t>
            </a:r>
            <a:r>
              <a:rPr b="1"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financial behaviors</a:t>
            </a: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 of users on blockchain? </a:t>
            </a:r>
            <a:endParaRPr sz="1200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5" name="Google Shape;345;p76"/>
          <p:cNvSpPr txBox="1"/>
          <p:nvPr/>
        </p:nvSpPr>
        <p:spPr>
          <a:xfrm>
            <a:off x="152400" y="152400"/>
            <a:ext cx="45864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D2265"/>
                </a:solidFill>
                <a:latin typeface="Muli"/>
                <a:ea typeface="Muli"/>
                <a:cs typeface="Muli"/>
                <a:sym typeface="Muli"/>
              </a:rPr>
              <a:t>Case Study</a:t>
            </a:r>
            <a:endParaRPr b="1">
              <a:solidFill>
                <a:srgbClr val="DD2265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Decentralized Finance </a:t>
            </a:r>
            <a:r>
              <a:rPr lang="en" sz="1200">
                <a:solidFill>
                  <a:srgbClr val="356EFF"/>
                </a:solidFill>
                <a:latin typeface="Muli ExtraLight"/>
                <a:ea typeface="Muli ExtraLight"/>
                <a:cs typeface="Muli ExtraLight"/>
                <a:sym typeface="Muli ExtraLight"/>
              </a:rPr>
              <a:t>|</a:t>
            </a:r>
            <a:r>
              <a:rPr b="1"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1200">
                <a:solidFill>
                  <a:srgbClr val="356EFF"/>
                </a:solidFill>
                <a:latin typeface="Muli ExtraLight"/>
                <a:ea typeface="Muli ExtraLight"/>
                <a:cs typeface="Muli ExtraLight"/>
                <a:sym typeface="Muli ExtraLight"/>
              </a:rPr>
              <a:t>User Base of DEX &amp; DeFi</a:t>
            </a:r>
            <a:r>
              <a:rPr b="1" lang="en" sz="1200">
                <a:solidFill>
                  <a:srgbClr val="DD2265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b="1" sz="1200">
              <a:solidFill>
                <a:srgbClr val="DD226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350" name="Google Shape;350;p77"/>
          <p:cNvPicPr preferRelativeResize="0"/>
          <p:nvPr/>
        </p:nvPicPr>
        <p:blipFill rotWithShape="1">
          <a:blip r:embed="rId3">
            <a:alphaModFix/>
          </a:blip>
          <a:srcRect b="37686" l="24822" r="19993" t="0"/>
          <a:stretch/>
        </p:blipFill>
        <p:spPr>
          <a:xfrm>
            <a:off x="8688423" y="976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580" y="0"/>
            <a:ext cx="789014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356" name="Google Shape;356;p78"/>
          <p:cNvPicPr preferRelativeResize="0"/>
          <p:nvPr/>
        </p:nvPicPr>
        <p:blipFill rotWithShape="1">
          <a:blip r:embed="rId3">
            <a:alphaModFix/>
          </a:blip>
          <a:srcRect b="37686" l="24822" r="19993" t="0"/>
          <a:stretch/>
        </p:blipFill>
        <p:spPr>
          <a:xfrm>
            <a:off x="8688423" y="976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425" y="0"/>
            <a:ext cx="680317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362" name="Google Shape;362;p79"/>
          <p:cNvPicPr preferRelativeResize="0"/>
          <p:nvPr/>
        </p:nvPicPr>
        <p:blipFill rotWithShape="1">
          <a:blip r:embed="rId3">
            <a:alphaModFix/>
          </a:blip>
          <a:srcRect b="37686" l="24822" r="19993" t="0"/>
          <a:stretch/>
        </p:blipFill>
        <p:spPr>
          <a:xfrm>
            <a:off x="8688423" y="976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037" y="0"/>
            <a:ext cx="719792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368" name="Google Shape;368;p80"/>
          <p:cNvPicPr preferRelativeResize="0"/>
          <p:nvPr/>
        </p:nvPicPr>
        <p:blipFill rotWithShape="1">
          <a:blip r:embed="rId4">
            <a:alphaModFix/>
          </a:blip>
          <a:srcRect b="37686" l="24822" r="19993" t="0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80"/>
          <p:cNvSpPr/>
          <p:nvPr/>
        </p:nvSpPr>
        <p:spPr>
          <a:xfrm>
            <a:off x="524850" y="875250"/>
            <a:ext cx="6490500" cy="3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656"/>
              </a:buClr>
              <a:buSzPts val="1800"/>
              <a:buFont typeface="Barlow"/>
              <a:buChar char="●"/>
            </a:pPr>
            <a:r>
              <a:rPr lang="en" sz="1800">
                <a:solidFill>
                  <a:srgbClr val="273656"/>
                </a:solidFill>
                <a:latin typeface="Barlow"/>
                <a:ea typeface="Barlow"/>
                <a:cs typeface="Barlow"/>
                <a:sym typeface="Barlow"/>
              </a:rPr>
              <a:t>The State of Ethereum &amp; Information Asymmetry</a:t>
            </a:r>
            <a:endParaRPr sz="1800">
              <a:solidFill>
                <a:srgbClr val="27365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273656"/>
              </a:buClr>
              <a:buSzPts val="1800"/>
              <a:buFont typeface="Barlow"/>
              <a:buChar char="●"/>
            </a:pPr>
            <a:r>
              <a:rPr lang="en" sz="1800">
                <a:solidFill>
                  <a:srgbClr val="273656"/>
                </a:solidFill>
                <a:latin typeface="Barlow"/>
                <a:ea typeface="Barlow"/>
                <a:cs typeface="Barlow"/>
                <a:sym typeface="Barlow"/>
              </a:rPr>
              <a:t>The Rise of Decentralized Finance (DeFi)</a:t>
            </a:r>
            <a:endParaRPr sz="1800">
              <a:solidFill>
                <a:srgbClr val="27365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Clr>
                <a:srgbClr val="273656"/>
              </a:buClr>
              <a:buSzPts val="1800"/>
              <a:buFont typeface="Barlow"/>
              <a:buChar char="●"/>
            </a:pPr>
            <a:r>
              <a:rPr lang="en" sz="1800">
                <a:solidFill>
                  <a:srgbClr val="273656"/>
                </a:solidFill>
                <a:latin typeface="Barlow"/>
                <a:ea typeface="Barlow"/>
                <a:cs typeface="Barlow"/>
                <a:sym typeface="Barlow"/>
              </a:rPr>
              <a:t>The Alethio Platform</a:t>
            </a:r>
            <a:endParaRPr sz="1800">
              <a:solidFill>
                <a:srgbClr val="27365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70" name="Google Shape;370;p80"/>
          <p:cNvPicPr preferRelativeResize="0"/>
          <p:nvPr/>
        </p:nvPicPr>
        <p:blipFill rotWithShape="1">
          <a:blip r:embed="rId5">
            <a:alphaModFix/>
          </a:blip>
          <a:srcRect b="0" l="0" r="1922" t="0"/>
          <a:stretch/>
        </p:blipFill>
        <p:spPr>
          <a:xfrm>
            <a:off x="730825" y="0"/>
            <a:ext cx="75348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80"/>
          <p:cNvSpPr txBox="1"/>
          <p:nvPr/>
        </p:nvSpPr>
        <p:spPr>
          <a:xfrm>
            <a:off x="2551350" y="46300"/>
            <a:ext cx="4041300" cy="53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ETH Locked in DeFi</a:t>
            </a:r>
            <a:endParaRPr b="1" sz="1500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2" name="Google Shape;372;p80"/>
          <p:cNvSpPr/>
          <p:nvPr/>
        </p:nvSpPr>
        <p:spPr>
          <a:xfrm>
            <a:off x="7013000" y="84259"/>
            <a:ext cx="1385400" cy="33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D2265"/>
                </a:solidFill>
                <a:latin typeface="Barlow"/>
                <a:ea typeface="Barlow"/>
                <a:cs typeface="Barlow"/>
                <a:sym typeface="Barlow"/>
              </a:rPr>
              <a:t>defi.aleth.io</a:t>
            </a:r>
            <a:endParaRPr b="1" sz="1600">
              <a:solidFill>
                <a:srgbClr val="DD22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377" name="Google Shape;377;p81"/>
          <p:cNvPicPr preferRelativeResize="0"/>
          <p:nvPr/>
        </p:nvPicPr>
        <p:blipFill rotWithShape="1">
          <a:blip r:embed="rId4">
            <a:alphaModFix/>
          </a:blip>
          <a:srcRect b="37686" l="24822" r="19993" t="0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87" y="0"/>
            <a:ext cx="82048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81"/>
          <p:cNvSpPr txBox="1"/>
          <p:nvPr/>
        </p:nvSpPr>
        <p:spPr>
          <a:xfrm>
            <a:off x="2551350" y="46300"/>
            <a:ext cx="40413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Daily Transaction Frequency of DeFi Contracts</a:t>
            </a:r>
            <a:endParaRPr b="1" sz="1500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0" name="Google Shape;380;p81"/>
          <p:cNvSpPr/>
          <p:nvPr/>
        </p:nvSpPr>
        <p:spPr>
          <a:xfrm>
            <a:off x="7013000" y="84259"/>
            <a:ext cx="1385400" cy="33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D2265"/>
                </a:solidFill>
                <a:latin typeface="Barlow"/>
                <a:ea typeface="Barlow"/>
                <a:cs typeface="Barlow"/>
                <a:sym typeface="Barlow"/>
              </a:rPr>
              <a:t>defi.aleth.io</a:t>
            </a:r>
            <a:endParaRPr b="1" sz="1600">
              <a:solidFill>
                <a:srgbClr val="DD22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64"/>
          <p:cNvPicPr preferRelativeResize="0"/>
          <p:nvPr/>
        </p:nvPicPr>
        <p:blipFill rotWithShape="1">
          <a:blip r:embed="rId4">
            <a:alphaModFix/>
          </a:blip>
          <a:srcRect b="38248" l="0" r="17675" t="0"/>
          <a:stretch/>
        </p:blipFill>
        <p:spPr>
          <a:xfrm>
            <a:off x="8145025" y="4523425"/>
            <a:ext cx="885150" cy="47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64"/>
          <p:cNvSpPr txBox="1"/>
          <p:nvPr/>
        </p:nvSpPr>
        <p:spPr>
          <a:xfrm>
            <a:off x="306150" y="1071750"/>
            <a:ext cx="8511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FFFFFF"/>
                </a:solidFill>
                <a:latin typeface="Muli ExtraLight"/>
                <a:ea typeface="Muli ExtraLight"/>
                <a:cs typeface="Muli ExtraLight"/>
                <a:sym typeface="Muli ExtraLight"/>
              </a:rPr>
              <a:t>The evolution of defi</a:t>
            </a:r>
            <a:endParaRPr sz="3600">
              <a:solidFill>
                <a:srgbClr val="FFFFFF"/>
              </a:solidFill>
              <a:latin typeface="Muli ExtraLight"/>
              <a:ea typeface="Muli ExtraLight"/>
              <a:cs typeface="Muli ExtraLight"/>
              <a:sym typeface="Muli Extra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385" name="Google Shape;385;p82"/>
          <p:cNvPicPr preferRelativeResize="0"/>
          <p:nvPr/>
        </p:nvPicPr>
        <p:blipFill rotWithShape="1">
          <a:blip r:embed="rId4">
            <a:alphaModFix/>
          </a:blip>
          <a:srcRect b="37686" l="24822" r="19993" t="0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82"/>
          <p:cNvSpPr txBox="1"/>
          <p:nvPr/>
        </p:nvSpPr>
        <p:spPr>
          <a:xfrm>
            <a:off x="2201650" y="162550"/>
            <a:ext cx="43911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Daily Transaction Frequency of DeFi Contracts vs. Overall Tx on Ethereum</a:t>
            </a:r>
            <a:endParaRPr b="1" sz="1500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7" name="Google Shape;387;p82"/>
          <p:cNvSpPr/>
          <p:nvPr/>
        </p:nvSpPr>
        <p:spPr>
          <a:xfrm>
            <a:off x="7013000" y="84259"/>
            <a:ext cx="1385400" cy="33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D2265"/>
                </a:solidFill>
                <a:latin typeface="Barlow"/>
                <a:ea typeface="Barlow"/>
                <a:cs typeface="Barlow"/>
                <a:sym typeface="Barlow"/>
              </a:rPr>
              <a:t>defi.aleth.io</a:t>
            </a:r>
            <a:endParaRPr b="1" sz="1600">
              <a:solidFill>
                <a:srgbClr val="DD22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88" name="Google Shape;388;p82"/>
          <p:cNvPicPr preferRelativeResize="0"/>
          <p:nvPr/>
        </p:nvPicPr>
        <p:blipFill rotWithShape="1">
          <a:blip r:embed="rId5">
            <a:alphaModFix/>
          </a:blip>
          <a:srcRect b="0" l="0" r="0" t="6314"/>
          <a:stretch/>
        </p:blipFill>
        <p:spPr>
          <a:xfrm>
            <a:off x="152400" y="611471"/>
            <a:ext cx="8991598" cy="4256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393" name="Google Shape;393;p83"/>
          <p:cNvPicPr preferRelativeResize="0"/>
          <p:nvPr/>
        </p:nvPicPr>
        <p:blipFill rotWithShape="1">
          <a:blip r:embed="rId4">
            <a:alphaModFix/>
          </a:blip>
          <a:srcRect b="37686" l="24822" r="19993" t="0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83"/>
          <p:cNvSpPr/>
          <p:nvPr/>
        </p:nvSpPr>
        <p:spPr>
          <a:xfrm>
            <a:off x="524850" y="875250"/>
            <a:ext cx="6490500" cy="3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rgbClr val="273656"/>
              </a:buClr>
              <a:buSzPts val="1800"/>
              <a:buFont typeface="Barlow"/>
              <a:buChar char="●"/>
            </a:pPr>
            <a:r>
              <a:rPr lang="en" sz="1800">
                <a:solidFill>
                  <a:srgbClr val="273656"/>
                </a:solidFill>
                <a:latin typeface="Barlow"/>
                <a:ea typeface="Barlow"/>
                <a:cs typeface="Barlow"/>
                <a:sym typeface="Barlow"/>
              </a:rPr>
              <a:t>Show gifs of products</a:t>
            </a:r>
            <a:endParaRPr sz="1800">
              <a:solidFill>
                <a:srgbClr val="27365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95" name="Google Shape;39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494" y="0"/>
            <a:ext cx="792501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83"/>
          <p:cNvSpPr txBox="1"/>
          <p:nvPr/>
        </p:nvSpPr>
        <p:spPr>
          <a:xfrm>
            <a:off x="2898025" y="89550"/>
            <a:ext cx="34560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DeFi User Growth Over Time</a:t>
            </a:r>
            <a:endParaRPr b="1" sz="1500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7" name="Google Shape;397;p83"/>
          <p:cNvSpPr/>
          <p:nvPr/>
        </p:nvSpPr>
        <p:spPr>
          <a:xfrm>
            <a:off x="7013000" y="84259"/>
            <a:ext cx="1385400" cy="33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D2265"/>
                </a:solidFill>
                <a:latin typeface="Barlow"/>
                <a:ea typeface="Barlow"/>
                <a:cs typeface="Barlow"/>
                <a:sym typeface="Barlow"/>
              </a:rPr>
              <a:t>defi.aleth.io</a:t>
            </a:r>
            <a:endParaRPr b="1" sz="1600">
              <a:solidFill>
                <a:srgbClr val="DD22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402" name="Google Shape;402;p84"/>
          <p:cNvPicPr preferRelativeResize="0"/>
          <p:nvPr/>
        </p:nvPicPr>
        <p:blipFill rotWithShape="1">
          <a:blip r:embed="rId4">
            <a:alphaModFix/>
          </a:blip>
          <a:srcRect b="37686" l="24822" r="19993" t="0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84"/>
          <p:cNvSpPr/>
          <p:nvPr/>
        </p:nvSpPr>
        <p:spPr>
          <a:xfrm>
            <a:off x="7013000" y="84259"/>
            <a:ext cx="1385400" cy="33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D2265"/>
                </a:solidFill>
                <a:latin typeface="Barlow"/>
                <a:ea typeface="Barlow"/>
                <a:cs typeface="Barlow"/>
                <a:sym typeface="Barlow"/>
              </a:rPr>
              <a:t>defi.aleth.io</a:t>
            </a:r>
            <a:endParaRPr b="1" sz="1600">
              <a:solidFill>
                <a:srgbClr val="DD22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4" name="Google Shape;404;p84"/>
          <p:cNvSpPr txBox="1"/>
          <p:nvPr/>
        </p:nvSpPr>
        <p:spPr>
          <a:xfrm>
            <a:off x="228600" y="176003"/>
            <a:ext cx="20379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DeFi rising</a:t>
            </a:r>
            <a:endParaRPr b="1" sz="1500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05" name="Google Shape;405;p84"/>
          <p:cNvPicPr preferRelativeResize="0"/>
          <p:nvPr/>
        </p:nvPicPr>
        <p:blipFill rotWithShape="1">
          <a:blip r:embed="rId5">
            <a:alphaModFix/>
          </a:blip>
          <a:srcRect b="0" l="0" r="0" t="14104"/>
          <a:stretch/>
        </p:blipFill>
        <p:spPr>
          <a:xfrm>
            <a:off x="152400" y="1345125"/>
            <a:ext cx="8839198" cy="25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84"/>
          <p:cNvSpPr txBox="1"/>
          <p:nvPr/>
        </p:nvSpPr>
        <p:spPr>
          <a:xfrm>
            <a:off x="757200" y="997764"/>
            <a:ext cx="3847800" cy="38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USD locked in DeFi Platforms (since Dec 2017)</a:t>
            </a:r>
            <a:endParaRPr b="1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(Including only previously mentioned platforms)</a:t>
            </a:r>
            <a:endParaRPr i="1" sz="1000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7" name="Google Shape;407;p84"/>
          <p:cNvSpPr txBox="1"/>
          <p:nvPr/>
        </p:nvSpPr>
        <p:spPr>
          <a:xfrm>
            <a:off x="4886685" y="997764"/>
            <a:ext cx="3847800" cy="38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Cumulative % Growth in DeFi vs ETH Supply</a:t>
            </a:r>
            <a:endParaRPr b="1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(since Dec 2017)</a:t>
            </a:r>
            <a:endParaRPr i="1" sz="1000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412" name="Google Shape;412;p85"/>
          <p:cNvPicPr preferRelativeResize="0"/>
          <p:nvPr/>
        </p:nvPicPr>
        <p:blipFill rotWithShape="1">
          <a:blip r:embed="rId3">
            <a:alphaModFix/>
          </a:blip>
          <a:srcRect b="37686" l="24822" r="19993" t="0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view stats showing the growth in the Ethereum DeFi ecosystem over the past 9 months. Platforms included: Augur, Compound, Compound v2', InstaDApp, Maker, NUO, Synthetix, Uniswap. More platforms to be added soon!" id="413" name="Google Shape;413;p85" title="Evolution of Ethereum DeFi platforms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85"/>
          <p:cNvSpPr txBox="1"/>
          <p:nvPr/>
        </p:nvSpPr>
        <p:spPr>
          <a:xfrm>
            <a:off x="2551350" y="46300"/>
            <a:ext cx="4041300" cy="32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Evolution of DeFi Platforms</a:t>
            </a:r>
            <a:endParaRPr b="1" sz="15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5" name="Google Shape;415;p85"/>
          <p:cNvSpPr/>
          <p:nvPr/>
        </p:nvSpPr>
        <p:spPr>
          <a:xfrm>
            <a:off x="7601389" y="4658634"/>
            <a:ext cx="1385400" cy="33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D2265"/>
                </a:solidFill>
                <a:latin typeface="Barlow"/>
                <a:ea typeface="Barlow"/>
                <a:cs typeface="Barlow"/>
                <a:sym typeface="Barlow"/>
              </a:rPr>
              <a:t>defi.aleth.io</a:t>
            </a:r>
            <a:endParaRPr b="1" sz="1600">
              <a:solidFill>
                <a:srgbClr val="DD22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7F8FA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86"/>
          <p:cNvSpPr/>
          <p:nvPr/>
        </p:nvSpPr>
        <p:spPr>
          <a:xfrm>
            <a:off x="0" y="0"/>
            <a:ext cx="4580400" cy="5143500"/>
          </a:xfrm>
          <a:prstGeom prst="rect">
            <a:avLst/>
          </a:prstGeom>
          <a:solidFill>
            <a:srgbClr val="2736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86"/>
          <p:cNvSpPr txBox="1"/>
          <p:nvPr/>
        </p:nvSpPr>
        <p:spPr>
          <a:xfrm>
            <a:off x="524700" y="747475"/>
            <a:ext cx="36834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7F8FA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Thank you!</a:t>
            </a:r>
            <a:endParaRPr sz="4800">
              <a:solidFill>
                <a:srgbClr val="F7F8FA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422" name="Google Shape;42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6900" y="301675"/>
            <a:ext cx="769200" cy="7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86"/>
          <p:cNvSpPr txBox="1"/>
          <p:nvPr/>
        </p:nvSpPr>
        <p:spPr>
          <a:xfrm>
            <a:off x="524700" y="3494050"/>
            <a:ext cx="36834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7F8FA"/>
                </a:solidFill>
                <a:latin typeface="Barlow"/>
                <a:ea typeface="Barlow"/>
                <a:cs typeface="Barlow"/>
                <a:sym typeface="Barlow"/>
              </a:rPr>
              <a:t>Christian Crowley</a:t>
            </a:r>
            <a:endParaRPr sz="2400">
              <a:solidFill>
                <a:srgbClr val="F7F8FA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7F8FA"/>
                </a:solidFill>
                <a:latin typeface="Barlow"/>
                <a:ea typeface="Barlow"/>
                <a:cs typeface="Barlow"/>
                <a:sym typeface="Barlow"/>
              </a:rPr>
              <a:t>CEO | Alethio</a:t>
            </a:r>
            <a:endParaRPr sz="2400">
              <a:solidFill>
                <a:srgbClr val="F7F8F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4" name="Google Shape;424;p86"/>
          <p:cNvSpPr txBox="1"/>
          <p:nvPr/>
        </p:nvSpPr>
        <p:spPr>
          <a:xfrm>
            <a:off x="5288600" y="3840898"/>
            <a:ext cx="31500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7365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@AlethioEthstats</a:t>
            </a:r>
            <a:endParaRPr sz="2800">
              <a:solidFill>
                <a:srgbClr val="27365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7365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@ChrisCCrowley</a:t>
            </a:r>
            <a:endParaRPr sz="2800">
              <a:solidFill>
                <a:srgbClr val="27365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425" name="Google Shape;425;p86"/>
          <p:cNvSpPr txBox="1"/>
          <p:nvPr/>
        </p:nvSpPr>
        <p:spPr>
          <a:xfrm>
            <a:off x="4938500" y="2411949"/>
            <a:ext cx="38502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73656"/>
                </a:solidFill>
                <a:uFill>
                  <a:noFill/>
                </a:uFill>
                <a:latin typeface="Barlow Medium"/>
                <a:ea typeface="Barlow Medium"/>
                <a:cs typeface="Barlow Medium"/>
                <a:sym typeface="Barlow Medium"/>
                <a:hlinkClick r:id="rId4"/>
              </a:rPr>
              <a:t>partnerships</a:t>
            </a:r>
            <a:r>
              <a:rPr lang="en" sz="2800">
                <a:solidFill>
                  <a:srgbClr val="273656"/>
                </a:solidFill>
                <a:uFill>
                  <a:noFill/>
                </a:uFill>
                <a:latin typeface="Barlow ExtraLight"/>
                <a:ea typeface="Barlow ExtraLight"/>
                <a:cs typeface="Barlow ExtraLight"/>
                <a:sym typeface="Barlow ExtraLight"/>
                <a:hlinkClick r:id="rId5"/>
              </a:rPr>
              <a:t>@aleth.io</a:t>
            </a:r>
            <a:endParaRPr sz="2800">
              <a:solidFill>
                <a:srgbClr val="273656"/>
              </a:solidFill>
              <a:latin typeface="Barlow ExtraLight"/>
              <a:ea typeface="Barlow ExtraLight"/>
              <a:cs typeface="Barlow ExtraLight"/>
              <a:sym typeface="Barlow ExtraLight"/>
            </a:endParaRPr>
          </a:p>
        </p:txBody>
      </p:sp>
      <p:pic>
        <p:nvPicPr>
          <p:cNvPr id="426" name="Google Shape;42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2236" y="3376569"/>
            <a:ext cx="439200" cy="35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5660" y="3326348"/>
            <a:ext cx="439225" cy="4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86"/>
          <p:cNvSpPr txBox="1"/>
          <p:nvPr/>
        </p:nvSpPr>
        <p:spPr>
          <a:xfrm>
            <a:off x="5093450" y="764249"/>
            <a:ext cx="35403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56EFF"/>
                </a:solidFill>
                <a:latin typeface="Barlow Medium"/>
                <a:ea typeface="Barlow Medium"/>
                <a:cs typeface="Barlow Medium"/>
                <a:sym typeface="Barlow Medium"/>
              </a:rPr>
              <a:t>a</a:t>
            </a:r>
            <a:r>
              <a:rPr lang="en" sz="3200">
                <a:solidFill>
                  <a:srgbClr val="356EFF"/>
                </a:solidFill>
                <a:uFill>
                  <a:noFill/>
                </a:uFill>
                <a:latin typeface="Barlow Medium"/>
                <a:ea typeface="Barlow Medium"/>
                <a:cs typeface="Barlow Medium"/>
                <a:sym typeface="Barlow Medium"/>
                <a:hlinkClick r:id="rId8"/>
              </a:rPr>
              <a:t>leth.io</a:t>
            </a:r>
            <a:endParaRPr sz="3200">
              <a:solidFill>
                <a:srgbClr val="356E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56EFF"/>
                </a:solidFill>
                <a:latin typeface="Barlow Medium"/>
                <a:ea typeface="Barlow Medium"/>
                <a:cs typeface="Barlow Medium"/>
                <a:sym typeface="Barlow Medium"/>
              </a:rPr>
              <a:t>ethstats.io</a:t>
            </a:r>
            <a:endParaRPr sz="3200">
              <a:solidFill>
                <a:srgbClr val="356E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56EFF"/>
                </a:solidFill>
                <a:latin typeface="Barlow Medium"/>
                <a:ea typeface="Barlow Medium"/>
                <a:cs typeface="Barlow Medium"/>
                <a:sym typeface="Barlow Medium"/>
              </a:rPr>
              <a:t>Dex.Watch</a:t>
            </a:r>
            <a:endParaRPr sz="3200">
              <a:solidFill>
                <a:srgbClr val="356E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29" name="Google Shape;429;p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0048" y="2167873"/>
            <a:ext cx="952725" cy="1069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550"/>
            <a:ext cx="9164628" cy="513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00" y="152400"/>
            <a:ext cx="823772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67" title="DeFi Evolution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625" y="407950"/>
            <a:ext cx="5980100" cy="448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7"/>
          <p:cNvSpPr txBox="1"/>
          <p:nvPr/>
        </p:nvSpPr>
        <p:spPr>
          <a:xfrm>
            <a:off x="329400" y="72650"/>
            <a:ext cx="55896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The Evolution of DeFi: Dec 2017 - Oct 2019 </a:t>
            </a:r>
            <a:endParaRPr b="1" i="1" sz="1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descr="alethio logo light 500.png" id="291" name="Google Shape;291;p67"/>
          <p:cNvPicPr preferRelativeResize="0"/>
          <p:nvPr/>
        </p:nvPicPr>
        <p:blipFill rotWithShape="1">
          <a:blip r:embed="rId5">
            <a:alphaModFix/>
          </a:blip>
          <a:srcRect b="37686" l="24822" r="19993" t="0"/>
          <a:stretch/>
        </p:blipFill>
        <p:spPr>
          <a:xfrm>
            <a:off x="8688423" y="97645"/>
            <a:ext cx="413125" cy="3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296" name="Google Shape;296;p68"/>
          <p:cNvPicPr preferRelativeResize="0"/>
          <p:nvPr/>
        </p:nvPicPr>
        <p:blipFill rotWithShape="1">
          <a:blip r:embed="rId3">
            <a:alphaModFix/>
          </a:blip>
          <a:srcRect b="37686" l="24822" r="19993" t="0"/>
          <a:stretch/>
        </p:blipFill>
        <p:spPr>
          <a:xfrm>
            <a:off x="8688423" y="976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580" y="0"/>
            <a:ext cx="789014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302" name="Google Shape;302;p69"/>
          <p:cNvPicPr preferRelativeResize="0"/>
          <p:nvPr/>
        </p:nvPicPr>
        <p:blipFill rotWithShape="1">
          <a:blip r:embed="rId3">
            <a:alphaModFix/>
          </a:blip>
          <a:srcRect b="37686" l="24822" r="19993" t="0"/>
          <a:stretch/>
        </p:blipFill>
        <p:spPr>
          <a:xfrm>
            <a:off x="8688423" y="976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425" y="0"/>
            <a:ext cx="680317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thio logo light 500.png" id="308" name="Google Shape;308;p70"/>
          <p:cNvPicPr preferRelativeResize="0"/>
          <p:nvPr/>
        </p:nvPicPr>
        <p:blipFill rotWithShape="1">
          <a:blip r:embed="rId3">
            <a:alphaModFix/>
          </a:blip>
          <a:srcRect b="37686" l="24822" r="19993" t="0"/>
          <a:stretch/>
        </p:blipFill>
        <p:spPr>
          <a:xfrm>
            <a:off x="8688423" y="976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037" y="0"/>
            <a:ext cx="719792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71"/>
          <p:cNvPicPr preferRelativeResize="0"/>
          <p:nvPr/>
        </p:nvPicPr>
        <p:blipFill rotWithShape="1">
          <a:blip r:embed="rId4">
            <a:alphaModFix/>
          </a:blip>
          <a:srcRect b="38248" l="0" r="17675" t="0"/>
          <a:stretch/>
        </p:blipFill>
        <p:spPr>
          <a:xfrm>
            <a:off x="8145025" y="4523425"/>
            <a:ext cx="885150" cy="47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71"/>
          <p:cNvSpPr txBox="1"/>
          <p:nvPr/>
        </p:nvSpPr>
        <p:spPr>
          <a:xfrm>
            <a:off x="306150" y="1071750"/>
            <a:ext cx="8511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FFFFFF"/>
                </a:solidFill>
                <a:latin typeface="Muli ExtraLight"/>
                <a:ea typeface="Muli ExtraLight"/>
                <a:cs typeface="Muli ExtraLight"/>
                <a:sym typeface="Muli ExtraLight"/>
              </a:rPr>
              <a:t>DeFi &amp; DEX: blurring lines</a:t>
            </a:r>
            <a:endParaRPr sz="3600">
              <a:solidFill>
                <a:srgbClr val="FFFFFF"/>
              </a:solidFill>
              <a:latin typeface="Muli ExtraLight"/>
              <a:ea typeface="Muli ExtraLight"/>
              <a:cs typeface="Muli ExtraLight"/>
              <a:sym typeface="Muli Extra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ethi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2_Signals">
  <a:themeElements>
    <a:clrScheme name="Signals 2017">
      <a:dk1>
        <a:srgbClr val="000000"/>
      </a:dk1>
      <a:lt1>
        <a:srgbClr val="FFFFFF"/>
      </a:lt1>
      <a:dk2>
        <a:srgbClr val="404955"/>
      </a:dk2>
      <a:lt2>
        <a:srgbClr val="9BA9BA"/>
      </a:lt2>
      <a:accent1>
        <a:srgbClr val="61A948"/>
      </a:accent1>
      <a:accent2>
        <a:srgbClr val="74D078"/>
      </a:accent2>
      <a:accent3>
        <a:srgbClr val="F6F9FC"/>
      </a:accent3>
      <a:accent4>
        <a:srgbClr val="499DB7"/>
      </a:accent4>
      <a:accent5>
        <a:srgbClr val="165E5C"/>
      </a:accent5>
      <a:accent6>
        <a:srgbClr val="4BAB93"/>
      </a:accent6>
      <a:hlink>
        <a:srgbClr val="008CD1"/>
      </a:hlink>
      <a:folHlink>
        <a:srgbClr val="2A5F7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